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8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81" r:id="rId21"/>
    <p:sldId id="282" r:id="rId22"/>
    <p:sldId id="274" r:id="rId23"/>
    <p:sldId id="276" r:id="rId24"/>
    <p:sldId id="277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F22C1-261A-4578-BA1E-D8B52837A16E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77B9F-C135-4B1E-8E1E-3E8F281B1D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7B9F-C135-4B1E-8E1E-3E8F281B1DB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3DD-7508-4091-AF9B-380AC53C11F7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4028-7126-4130-9A06-91F036EB9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3DD-7508-4091-AF9B-380AC53C11F7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4028-7126-4130-9A06-91F036EB9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3DD-7508-4091-AF9B-380AC53C11F7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4028-7126-4130-9A06-91F036EB9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3DD-7508-4091-AF9B-380AC53C11F7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4028-7126-4130-9A06-91F036EB99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02" y="6435167"/>
            <a:ext cx="1544765" cy="4099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3DD-7508-4091-AF9B-380AC53C11F7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4028-7126-4130-9A06-91F036EB9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3DD-7508-4091-AF9B-380AC53C11F7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4028-7126-4130-9A06-91F036EB9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3DD-7508-4091-AF9B-380AC53C11F7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4028-7126-4130-9A06-91F036EB9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3DD-7508-4091-AF9B-380AC53C11F7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4028-7126-4130-9A06-91F036EB9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3DD-7508-4091-AF9B-380AC53C11F7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4028-7126-4130-9A06-91F036EB9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3DD-7508-4091-AF9B-380AC53C11F7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4028-7126-4130-9A06-91F036EB9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3DD-7508-4091-AF9B-380AC53C11F7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BF4028-7126-4130-9A06-91F036EB9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2BF4028-7126-4130-9A06-91F036EB9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61FD3DD-7508-4091-AF9B-380AC53C11F7}" type="datetimeFigureOut">
              <a:rPr lang="en-US" smtClean="0"/>
              <a:pPr/>
              <a:t>8/25/2013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saf.org/deer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bsg.npolar.no/en/methods/markrecap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trickylittleimp.files.wordpress.com/2008/08/grouse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trickylittleimp.files.wordpress.com/2008/08/grouse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gebralab.org/practice/practice.aspx?file=Reading_CarryingCapacity.x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ndle10.wikispaces.com/Carrying+Capacity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.morainevalley.edu/websupported/bio112/plants_and_ecology_notes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utorvista.com/content/biology/biology-iv/biotic-community/population-growth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eify.com/2007/11/16/childhood-life-lessons-learned-from-playing-oregon-trail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p1.centurytel.net/ren/Ecotherapy/Introduction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yfishingfromscratch.com/blog/spotting-trout-lake-detecting-movement-shadow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sconsinlab.com/cro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ffalofieldcampaign.org/habitat/bisonconservation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re2.com/news/member/525884267/267139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a.usda.gov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nnesota.publicradio.org/display/web/2007/12/17/conservationacres" TargetMode="Externa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aized.com/photo.php?id=58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story.org/stories/2013-04/killing-passenger-pige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lposters.com/-sp/North-American-Wildlife-Posters_i379577_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ashingtonpost.com/wp-dyn/content/gallery/2010/05/18/GA2010051803312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ff.dsisd.net/Environment/EcologyWildlife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undwaves.usgs.gov/2005/02/research3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ryengbergoutdoors.com/blog/2009/07/27/local-column-river-currents-7-27-09-children-in-the-outdoo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Wildlife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C. Kohn, </a:t>
            </a:r>
            <a:br>
              <a:rPr lang="en-US" dirty="0" smtClean="0"/>
            </a:br>
            <a:r>
              <a:rPr lang="en-US" dirty="0" smtClean="0"/>
              <a:t>Agricultural Sciences</a:t>
            </a:r>
            <a:br>
              <a:rPr lang="en-US" dirty="0" smtClean="0"/>
            </a:br>
            <a:r>
              <a:rPr lang="en-US" dirty="0" smtClean="0"/>
              <a:t>Waterford,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215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of Wildlife </a:t>
            </a:r>
            <a:r>
              <a:rPr lang="en-US" dirty="0" err="1" smtClean="0"/>
              <a:t>Mgmt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activities related directly to wildlife fit three categories.</a:t>
            </a:r>
          </a:p>
          <a:p>
            <a:pPr lvl="1"/>
            <a:r>
              <a:rPr lang="en-US" dirty="0" smtClean="0"/>
              <a:t>First, wildlife managers and environmental scientists must assess the population of important species. </a:t>
            </a:r>
          </a:p>
          <a:p>
            <a:pPr lvl="1"/>
            <a:r>
              <a:rPr lang="en-US" dirty="0" smtClean="0"/>
              <a:t>Second, these individuals must determine the most appropriate goals for the health and population of important species. </a:t>
            </a:r>
          </a:p>
          <a:p>
            <a:pPr lvl="1"/>
            <a:r>
              <a:rPr lang="en-US" dirty="0" smtClean="0"/>
              <a:t>Finally, managers and scientists must determine a course of action to meet their goals if needed.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For example, Wisconsin’s deer herd is an </a:t>
            </a:r>
            <a:br>
              <a:rPr lang="en-US" dirty="0" smtClean="0"/>
            </a:br>
            <a:r>
              <a:rPr lang="en-US" dirty="0" smtClean="0"/>
              <a:t>issue that requires extensive work by the </a:t>
            </a:r>
            <a:br>
              <a:rPr lang="en-US" dirty="0" smtClean="0"/>
            </a:br>
            <a:r>
              <a:rPr lang="en-US" dirty="0" smtClean="0"/>
              <a:t>DNR and scientists. </a:t>
            </a:r>
          </a:p>
          <a:p>
            <a:pPr lvl="1"/>
            <a:r>
              <a:rPr lang="en-US" dirty="0" smtClean="0"/>
              <a:t>Wildlife managers must first estimate the </a:t>
            </a:r>
            <a:br>
              <a:rPr lang="en-US" dirty="0" smtClean="0"/>
            </a:br>
            <a:r>
              <a:rPr lang="en-US" dirty="0" smtClean="0"/>
              <a:t>size of the state’s deer herd.</a:t>
            </a:r>
          </a:p>
          <a:p>
            <a:pPr lvl="1"/>
            <a:r>
              <a:rPr lang="en-US" dirty="0" smtClean="0"/>
              <a:t>Then, they must determine if this size is too </a:t>
            </a:r>
            <a:br>
              <a:rPr lang="en-US" dirty="0" smtClean="0"/>
            </a:br>
            <a:r>
              <a:rPr lang="en-US" dirty="0" smtClean="0"/>
              <a:t>big, too small, or at a sustainable level. </a:t>
            </a:r>
          </a:p>
          <a:p>
            <a:pPr lvl="1"/>
            <a:r>
              <a:rPr lang="en-US" dirty="0" smtClean="0"/>
              <a:t>Finally,  the DNR must set a harvest limit that </a:t>
            </a:r>
            <a:br>
              <a:rPr lang="en-US" dirty="0" smtClean="0"/>
            </a:br>
            <a:r>
              <a:rPr lang="en-US" dirty="0" smtClean="0"/>
              <a:t>will achieve their goal as it relates to the size </a:t>
            </a:r>
            <a:br>
              <a:rPr lang="en-US" dirty="0" smtClean="0"/>
            </a:br>
            <a:r>
              <a:rPr lang="en-US" dirty="0" smtClean="0"/>
              <a:t>of the population.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3200400"/>
            <a:ext cx="2819400" cy="36486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6553200"/>
            <a:ext cx="12634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4"/>
              </a:rPr>
              <a:t>Source: www.wisaf.org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2470551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Wildlife Managers have many methods of determining the population of a species. </a:t>
            </a:r>
          </a:p>
          <a:p>
            <a:pPr lvl="1"/>
            <a:r>
              <a:rPr lang="en-US" dirty="0" smtClean="0"/>
              <a:t>These methods can range from </a:t>
            </a:r>
            <a:r>
              <a:rPr lang="en-US" u="sng" dirty="0" smtClean="0"/>
              <a:t>complete counts </a:t>
            </a:r>
            <a:r>
              <a:rPr lang="en-US" dirty="0" smtClean="0"/>
              <a:t>(using visual and/or aerial surveys, a manager counts each animal individually),  </a:t>
            </a:r>
            <a:r>
              <a:rPr lang="en-US" u="sng" dirty="0" smtClean="0"/>
              <a:t>incomplete counts </a:t>
            </a:r>
            <a:r>
              <a:rPr lang="en-US" dirty="0" smtClean="0"/>
              <a:t>(counting the number of individuals in an representative area and multiplying to cover the entire area in question), </a:t>
            </a:r>
            <a:r>
              <a:rPr lang="en-US" u="sng" dirty="0" smtClean="0"/>
              <a:t>indirect counts </a:t>
            </a:r>
            <a:r>
              <a:rPr lang="en-US" dirty="0" smtClean="0"/>
              <a:t>(in which calls, tracks, nests, or tracks are used), and </a:t>
            </a:r>
            <a:r>
              <a:rPr lang="en-US" u="sng" dirty="0" smtClean="0"/>
              <a:t>DNA testing </a:t>
            </a:r>
            <a:r>
              <a:rPr lang="en-US" dirty="0" smtClean="0"/>
              <a:t>(where DNA is collected and analyzed to determine a species, particularly in aquatic populations).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One common method for determining a species’ population is the Mark-Recapture Method. 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Mark-Recapture method </a:t>
            </a:r>
            <a:r>
              <a:rPr lang="en-US" dirty="0" smtClean="0"/>
              <a:t>involves trapping </a:t>
            </a:r>
            <a:br>
              <a:rPr lang="en-US" dirty="0" smtClean="0"/>
            </a:br>
            <a:r>
              <a:rPr lang="en-US" dirty="0" smtClean="0"/>
              <a:t>and marking individuals in an area. </a:t>
            </a:r>
          </a:p>
          <a:p>
            <a:pPr lvl="1"/>
            <a:r>
              <a:rPr lang="en-US" dirty="0" smtClean="0"/>
              <a:t>After a set period of time has passed, the traps </a:t>
            </a:r>
            <a:br>
              <a:rPr lang="en-US" dirty="0" smtClean="0"/>
            </a:br>
            <a:r>
              <a:rPr lang="en-US" dirty="0" smtClean="0"/>
              <a:t>are set again. </a:t>
            </a:r>
          </a:p>
          <a:p>
            <a:pPr lvl="1"/>
            <a:r>
              <a:rPr lang="en-US" dirty="0" smtClean="0"/>
              <a:t>The proportion of animals trapped twice compared </a:t>
            </a:r>
            <a:br>
              <a:rPr lang="en-US" dirty="0" smtClean="0"/>
            </a:br>
            <a:r>
              <a:rPr lang="en-US" dirty="0" smtClean="0"/>
              <a:t>to the total number trapped can be used to </a:t>
            </a:r>
            <a:br>
              <a:rPr lang="en-US" dirty="0" smtClean="0"/>
            </a:br>
            <a:r>
              <a:rPr lang="en-US" dirty="0" smtClean="0"/>
              <a:t>determine the population in an area.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86" t="17799" r="5000"/>
          <a:stretch/>
        </p:blipFill>
        <p:spPr>
          <a:xfrm>
            <a:off x="5715000" y="4191000"/>
            <a:ext cx="3200400" cy="24713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7718" y="6623420"/>
            <a:ext cx="12843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4"/>
              </a:rPr>
              <a:t>Source: pbsg.npolar.no</a:t>
            </a:r>
            <a:r>
              <a:rPr lang="en-US" sz="900" i="1" dirty="0" smtClean="0">
                <a:solidFill>
                  <a:srgbClr val="999999"/>
                </a:solidFill>
              </a:rPr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30891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Pheasant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example, let’s imagine we are counting pheasant populations in the Waterford area.  </a:t>
            </a:r>
          </a:p>
          <a:p>
            <a:pPr lvl="1"/>
            <a:r>
              <a:rPr lang="en-US" dirty="0"/>
              <a:t>We set traps and catch 12 birds, which we then tag.  </a:t>
            </a:r>
          </a:p>
          <a:p>
            <a:pPr lvl="1"/>
            <a:r>
              <a:rPr lang="en-US" dirty="0"/>
              <a:t>These birds are released, and several weeks later we re-set </a:t>
            </a:r>
            <a:r>
              <a:rPr lang="en-US" dirty="0" smtClean="0"/>
              <a:t>the </a:t>
            </a:r>
            <a:r>
              <a:rPr lang="en-US" dirty="0"/>
              <a:t>same traps.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On the second try we catch 12 birds. Of the 12 birds, 4 have been previously tagged.  </a:t>
            </a:r>
          </a:p>
          <a:p>
            <a:pPr lvl="1"/>
            <a:r>
              <a:rPr lang="en-US" dirty="0"/>
              <a:t>This means that for this area, 4 out of 12, or 1/3 are tagged.   </a:t>
            </a:r>
          </a:p>
          <a:p>
            <a:pPr lvl="1"/>
            <a:r>
              <a:rPr lang="en-US" dirty="0"/>
              <a:t>If 1/3 are tagged, and we tagged 12 total, that would mean that 12 is 1/3 of the total population for this area.  </a:t>
            </a:r>
          </a:p>
          <a:p>
            <a:pPr lvl="1"/>
            <a:r>
              <a:rPr lang="en-US" dirty="0"/>
              <a:t>If we multiply 12 times 3, we’d get the total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estimated </a:t>
            </a:r>
            <a:r>
              <a:rPr lang="en-US" dirty="0"/>
              <a:t>population: 36 pheasants for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Waterford </a:t>
            </a:r>
            <a:r>
              <a:rPr lang="en-US" dirty="0"/>
              <a:t>area.</a:t>
            </a:r>
          </a:p>
          <a:p>
            <a:endParaRPr lang="en-US" dirty="0"/>
          </a:p>
        </p:txBody>
      </p:sp>
      <p:pic>
        <p:nvPicPr>
          <p:cNvPr id="4" name="Picture 3" descr="http://trickylittleimp.files.wordpress.com/2008/08/grouse.jpg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019800" y="4876800"/>
            <a:ext cx="20916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250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Recapture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Mark-Recapture Equation:</a:t>
            </a:r>
          </a:p>
          <a:p>
            <a:pPr lvl="1"/>
            <a:r>
              <a:rPr lang="en-US" dirty="0"/>
              <a:t>If N = the total population of individuals of a species in a given area, then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N = </a:t>
            </a:r>
            <a:r>
              <a:rPr lang="en-US" baseline="30000" dirty="0"/>
              <a:t>[1st catch] x [2nd catch] </a:t>
            </a:r>
            <a:r>
              <a:rPr lang="en-US" dirty="0"/>
              <a:t>/</a:t>
            </a:r>
            <a:r>
              <a:rPr lang="en-US" baseline="-25000" dirty="0"/>
              <a:t>[number caught twice] 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For example, in our pheasant example – </a:t>
            </a:r>
          </a:p>
          <a:p>
            <a:pPr lvl="2"/>
            <a:r>
              <a:rPr lang="en-US" dirty="0"/>
              <a:t>We caught 12 the first time.</a:t>
            </a:r>
          </a:p>
          <a:p>
            <a:pPr lvl="2"/>
            <a:r>
              <a:rPr lang="en-US" dirty="0"/>
              <a:t>We caught 12 the second time.</a:t>
            </a:r>
          </a:p>
          <a:p>
            <a:pPr lvl="2"/>
            <a:r>
              <a:rPr lang="en-US" dirty="0"/>
              <a:t>We re-caught 4 the second time.</a:t>
            </a:r>
          </a:p>
          <a:p>
            <a:pPr lvl="2"/>
            <a:r>
              <a:rPr lang="en-US" dirty="0"/>
              <a:t>N = (12 x 12) / 4</a:t>
            </a:r>
          </a:p>
          <a:p>
            <a:pPr lvl="2"/>
            <a:r>
              <a:rPr lang="en-US" dirty="0"/>
              <a:t>N = 144/4 = 36</a:t>
            </a:r>
          </a:p>
          <a:p>
            <a:pPr lvl="2"/>
            <a:r>
              <a:rPr lang="en-US" dirty="0"/>
              <a:t>N = 36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Picture 3" descr="http://trickylittleimp.files.wordpress.com/2008/08/grouse.jpg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943600" y="4305300"/>
            <a:ext cx="20916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930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Once a population is known, wildlife managers can do one of three options: increase a population, decrease a population, or stabilize a population. </a:t>
            </a:r>
          </a:p>
          <a:p>
            <a:endParaRPr lang="en-US" dirty="0"/>
          </a:p>
          <a:p>
            <a:r>
              <a:rPr lang="en-US" dirty="0" smtClean="0"/>
              <a:t>The option a wildlife manager would choose depends on the species, the habitat and the carrying capacity of that habitat. 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carrying capacity </a:t>
            </a:r>
            <a:r>
              <a:rPr lang="en-US" dirty="0" smtClean="0"/>
              <a:t>is the maximum number of individuals a specific habitat can support for a specific species. </a:t>
            </a:r>
          </a:p>
          <a:p>
            <a:pPr lvl="1"/>
            <a:r>
              <a:rPr lang="en-US" dirty="0" smtClean="0"/>
              <a:t>If a species’ population is above the carrying capacity, that population is above can be supported </a:t>
            </a:r>
            <a:br>
              <a:rPr lang="en-US" dirty="0" smtClean="0"/>
            </a:br>
            <a:r>
              <a:rPr lang="en-US" dirty="0" smtClean="0"/>
              <a:t>by a habitat, and their population will </a:t>
            </a:r>
            <a:br>
              <a:rPr lang="en-US" dirty="0" smtClean="0"/>
            </a:br>
            <a:r>
              <a:rPr lang="en-US" dirty="0" smtClean="0"/>
              <a:t>have to be lowered. </a:t>
            </a:r>
          </a:p>
          <a:p>
            <a:pPr lvl="1"/>
            <a:r>
              <a:rPr lang="en-US" dirty="0" smtClean="0"/>
              <a:t>If a species population is beneath the </a:t>
            </a:r>
            <a:br>
              <a:rPr lang="en-US" dirty="0" smtClean="0"/>
            </a:br>
            <a:r>
              <a:rPr lang="en-US" dirty="0" smtClean="0"/>
              <a:t>carrying capacity but suitable in size, a </a:t>
            </a:r>
            <a:br>
              <a:rPr lang="en-US" dirty="0" smtClean="0"/>
            </a:br>
            <a:r>
              <a:rPr lang="en-US" dirty="0" smtClean="0"/>
              <a:t>wildlife manager would want to sustain </a:t>
            </a:r>
            <a:br>
              <a:rPr lang="en-US" dirty="0" smtClean="0"/>
            </a:br>
            <a:r>
              <a:rPr lang="en-US" dirty="0" smtClean="0"/>
              <a:t>this level of population for that </a:t>
            </a:r>
            <a:br>
              <a:rPr lang="en-US" dirty="0" smtClean="0"/>
            </a:br>
            <a:r>
              <a:rPr lang="en-US" dirty="0" smtClean="0"/>
              <a:t>particular species.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4322763"/>
            <a:ext cx="3200400" cy="2535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5400" y="6627168"/>
            <a:ext cx="15472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4"/>
              </a:rPr>
              <a:t>Source: www.algebralab.org</a:t>
            </a:r>
            <a:r>
              <a:rPr lang="en-US" sz="900" i="1" dirty="0" smtClean="0">
                <a:solidFill>
                  <a:srgbClr val="999999"/>
                </a:solidFill>
              </a:rPr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2059926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Carrying Capacities are complex ideas.  For example…</a:t>
            </a:r>
          </a:p>
          <a:p>
            <a:pPr lvl="1"/>
            <a:r>
              <a:rPr lang="en-US" i="1" dirty="0" smtClean="0"/>
              <a:t>Carrying </a:t>
            </a:r>
            <a:r>
              <a:rPr lang="en-US" i="1" dirty="0"/>
              <a:t>capacity changes with </a:t>
            </a:r>
            <a:r>
              <a:rPr lang="en-US" i="1" dirty="0" smtClean="0"/>
              <a:t>seasons</a:t>
            </a:r>
          </a:p>
          <a:p>
            <a:pPr lvl="2"/>
            <a:r>
              <a:rPr lang="en-US" dirty="0" smtClean="0"/>
              <a:t>A carrying capacity will usually be lower in winter and higher in summer. 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i="1" dirty="0"/>
              <a:t>Carrying capacities are determined more by </a:t>
            </a:r>
            <a:r>
              <a:rPr lang="en-US" i="1" dirty="0" smtClean="0"/>
              <a:t>extremes.</a:t>
            </a:r>
          </a:p>
          <a:p>
            <a:pPr lvl="2"/>
            <a:r>
              <a:rPr lang="en-US" dirty="0" smtClean="0"/>
              <a:t>While </a:t>
            </a:r>
            <a:r>
              <a:rPr lang="en-US" dirty="0"/>
              <a:t>carrying capacities may increase during mild weather, they will decrease during extreme </a:t>
            </a:r>
            <a:r>
              <a:rPr lang="en-US" dirty="0" smtClean="0"/>
              <a:t>weather.</a:t>
            </a:r>
          </a:p>
          <a:p>
            <a:pPr lvl="2"/>
            <a:r>
              <a:rPr lang="en-US" dirty="0" smtClean="0"/>
              <a:t>To determine a carrying capacity, a manager should consider when a species is most challenged by weather and the elements. 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i="1" dirty="0"/>
              <a:t>Exceeding a carrying capacity for a species will affect most or all other species in a </a:t>
            </a:r>
            <a:r>
              <a:rPr lang="en-US" i="1" dirty="0" smtClean="0"/>
              <a:t>habitat.</a:t>
            </a:r>
          </a:p>
          <a:p>
            <a:pPr lvl="2"/>
            <a:r>
              <a:rPr lang="en-US" dirty="0" smtClean="0"/>
              <a:t>For example, overgrazing </a:t>
            </a:r>
            <a:r>
              <a:rPr lang="en-US" dirty="0"/>
              <a:t>by an overly high population of whitetail deer will reduce plant biodiversity and reduce food for other </a:t>
            </a:r>
            <a:r>
              <a:rPr lang="en-US" dirty="0" smtClean="0"/>
              <a:t>species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2984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i="1" dirty="0"/>
              <a:t>One species can affect the carrying capacity of another species, especially if they are competing species or predator/prey species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For example, introducing  a pack of wolves will indirectly increase the carrying capacity for their prey because more individuals will be taken over the course of the year. 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i="1" dirty="0"/>
              <a:t>Carrying capacity will vary from year to year. </a:t>
            </a:r>
            <a:endParaRPr lang="en-US" i="1" dirty="0" smtClean="0"/>
          </a:p>
          <a:p>
            <a:pPr lvl="2"/>
            <a:r>
              <a:rPr lang="en-US" dirty="0" smtClean="0"/>
              <a:t>An </a:t>
            </a:r>
            <a:r>
              <a:rPr lang="en-US" dirty="0"/>
              <a:t>overly harsh winter or a severe drought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/>
              <a:t>reduce the carrying capacity of a habitat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the previous year. 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/>
              <a:t>The best option is to aim for an optimal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carrying </a:t>
            </a:r>
            <a:r>
              <a:rPr lang="en-US" dirty="0"/>
              <a:t>capacity, or the population for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species </a:t>
            </a:r>
            <a:r>
              <a:rPr lang="en-US" dirty="0"/>
              <a:t>that could be sustained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conditions </a:t>
            </a:r>
            <a:r>
              <a:rPr lang="en-US" dirty="0"/>
              <a:t>in any given year.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3352800"/>
            <a:ext cx="3276600" cy="36338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4200" y="6627168"/>
            <a:ext cx="17267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4"/>
              </a:rPr>
              <a:t>Source: rundle10.wikispaces.com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1696327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carrying capacity is not a set number – it is more of a general concept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Most wildlife managers do not have a set limit for a species because carrying capacities are changing constantly. 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Actual population size and the habitat’s carrying capacity are not the only factors that affect decisions about a species’ population. </a:t>
            </a:r>
          </a:p>
          <a:p>
            <a:pPr lvl="1"/>
            <a:r>
              <a:rPr lang="en-US" dirty="0" smtClean="0"/>
              <a:t>Other factors include the survivorship curve of a species, predicted growth models, the size of the food chain in which the species exists, the presence of a contagious disease, predation, species-specific behavior, and whether or not the species is a keystone species for its habitat. </a:t>
            </a:r>
          </a:p>
          <a:p>
            <a:pPr lvl="1"/>
            <a:endParaRPr lang="en-US" dirty="0"/>
          </a:p>
          <a:p>
            <a:r>
              <a:rPr lang="en-US" dirty="0" smtClean="0"/>
              <a:t>Management of wildlife is exceptionally complex as all living species in a habitat are interconnected.  </a:t>
            </a:r>
          </a:p>
          <a:p>
            <a:pPr lvl="1"/>
            <a:r>
              <a:rPr lang="en-US" dirty="0" smtClean="0"/>
              <a:t>You cannot change the population of one species without affecting all other species in a habitat in some way.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3136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8540" y="3276600"/>
            <a:ext cx="447306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Survivorship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survivorship curve represents the number of individuals of a species that are alive at each stage of life. </a:t>
            </a:r>
          </a:p>
          <a:p>
            <a:endParaRPr lang="en-US" dirty="0"/>
          </a:p>
          <a:p>
            <a:r>
              <a:rPr lang="en-US" dirty="0" smtClean="0"/>
              <a:t>A Type 1 survivorship curve reflects a species for which the death rate is highest at old age. </a:t>
            </a:r>
          </a:p>
          <a:p>
            <a:pPr lvl="1"/>
            <a:r>
              <a:rPr lang="en-US" dirty="0" smtClean="0"/>
              <a:t>Humans have a Type 1 survivorship curve. </a:t>
            </a:r>
            <a:r>
              <a:rPr lang="en-US" dirty="0"/>
              <a:t> </a:t>
            </a:r>
            <a:r>
              <a:rPr lang="en-US" dirty="0" smtClean="0"/>
              <a:t> Most mortality is after decades of life. </a:t>
            </a:r>
          </a:p>
          <a:p>
            <a:pPr lvl="1"/>
            <a:r>
              <a:rPr lang="en-US" dirty="0" smtClean="0"/>
              <a:t>For this reason, these kinds of species tend to produce very few young at a very low rate.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Type 2 survivorship curve is where the </a:t>
            </a:r>
            <a:br>
              <a:rPr lang="en-US" dirty="0" smtClean="0"/>
            </a:br>
            <a:r>
              <a:rPr lang="en-US" dirty="0" smtClean="0"/>
              <a:t>risk of death is similar at all stages of life.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Type 3 survivorship curve is where </a:t>
            </a:r>
            <a:br>
              <a:rPr lang="en-US" dirty="0" smtClean="0"/>
            </a:br>
            <a:r>
              <a:rPr lang="en-US" dirty="0" smtClean="0"/>
              <a:t>most death occurs shortly after birth. </a:t>
            </a:r>
          </a:p>
          <a:p>
            <a:pPr lvl="1"/>
            <a:r>
              <a:rPr lang="en-US" dirty="0" smtClean="0"/>
              <a:t>These kinds of species tend to produce </a:t>
            </a:r>
            <a:br>
              <a:rPr lang="en-US" dirty="0" smtClean="0"/>
            </a:br>
            <a:r>
              <a:rPr lang="en-US" dirty="0" smtClean="0"/>
              <a:t>large amounts of offspring to </a:t>
            </a:r>
            <a:br>
              <a:rPr lang="en-US" dirty="0" smtClean="0"/>
            </a:br>
            <a:r>
              <a:rPr lang="en-US" dirty="0" smtClean="0"/>
              <a:t>accommodate this factor. </a:t>
            </a:r>
          </a:p>
          <a:p>
            <a:pPr lvl="1"/>
            <a:r>
              <a:rPr lang="en-US" dirty="0" smtClean="0"/>
              <a:t>For example, frogs produce large amounts </a:t>
            </a:r>
            <a:br>
              <a:rPr lang="en-US" dirty="0" smtClean="0"/>
            </a:br>
            <a:r>
              <a:rPr lang="en-US" dirty="0" smtClean="0"/>
              <a:t>of eggs and trees produce large numbers of </a:t>
            </a:r>
            <a:br>
              <a:rPr lang="en-US" dirty="0" smtClean="0"/>
            </a:br>
            <a:r>
              <a:rPr lang="en-US" dirty="0" smtClean="0"/>
              <a:t>seeds because most won’t make it to </a:t>
            </a:r>
            <a:br>
              <a:rPr lang="en-US" dirty="0" smtClean="0"/>
            </a:br>
            <a:r>
              <a:rPr lang="en-US" dirty="0" smtClean="0"/>
              <a:t>adulthood.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8540" y="6400800"/>
            <a:ext cx="17604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4"/>
              </a:rPr>
              <a:t>Source: online.morainevalley.edu</a:t>
            </a:r>
            <a:r>
              <a:rPr lang="en-US" sz="900" i="1" dirty="0" smtClean="0">
                <a:solidFill>
                  <a:srgbClr val="999999"/>
                </a:solidFill>
              </a:rPr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3022786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67" r="149" b="12646"/>
          <a:stretch/>
        </p:blipFill>
        <p:spPr>
          <a:xfrm>
            <a:off x="5652540" y="4343400"/>
            <a:ext cx="2805660" cy="2420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333" b="12840"/>
          <a:stretch/>
        </p:blipFill>
        <p:spPr>
          <a:xfrm>
            <a:off x="5652540" y="1981200"/>
            <a:ext cx="26670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Growth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With wildlife populations, growth can be predicted by two models:</a:t>
            </a:r>
          </a:p>
          <a:p>
            <a:r>
              <a:rPr lang="en-US" u="sng" dirty="0" smtClean="0"/>
              <a:t>Exponential Growth</a:t>
            </a:r>
            <a:r>
              <a:rPr lang="en-US" dirty="0" smtClean="0"/>
              <a:t>: this is the model in an ideal environment</a:t>
            </a:r>
            <a:br>
              <a:rPr lang="en-US" dirty="0" smtClean="0"/>
            </a:br>
            <a:r>
              <a:rPr lang="en-US" dirty="0" smtClean="0"/>
              <a:t> for a species in which their population growth occurs faster </a:t>
            </a:r>
            <a:br>
              <a:rPr lang="en-US" dirty="0" smtClean="0"/>
            </a:br>
            <a:r>
              <a:rPr lang="en-US" dirty="0" smtClean="0"/>
              <a:t>as the population grows larger. </a:t>
            </a:r>
          </a:p>
          <a:p>
            <a:pPr lvl="1"/>
            <a:r>
              <a:rPr lang="en-US" dirty="0" smtClean="0"/>
              <a:t>In exponential growth, the graph of population resembles a </a:t>
            </a:r>
            <a:br>
              <a:rPr lang="en-US" dirty="0" smtClean="0"/>
            </a:br>
            <a:r>
              <a:rPr lang="en-US" dirty="0" smtClean="0"/>
              <a:t>J-curve.</a:t>
            </a:r>
          </a:p>
          <a:p>
            <a:pPr lvl="1"/>
            <a:r>
              <a:rPr lang="en-US" dirty="0" smtClean="0"/>
              <a:t>Human populations currently are exhibiting exponential </a:t>
            </a:r>
            <a:br>
              <a:rPr lang="en-US" dirty="0" smtClean="0"/>
            </a:br>
            <a:r>
              <a:rPr lang="en-US" dirty="0" smtClean="0"/>
              <a:t>growth patterns.</a:t>
            </a:r>
          </a:p>
          <a:p>
            <a:pPr lvl="1"/>
            <a:r>
              <a:rPr lang="en-US" dirty="0" smtClean="0"/>
              <a:t>Most populations cannot increase forever- all species are </a:t>
            </a:r>
            <a:br>
              <a:rPr lang="en-US" dirty="0" smtClean="0"/>
            </a:br>
            <a:r>
              <a:rPr lang="en-US" dirty="0" smtClean="0"/>
              <a:t>limited by carrying capacities and the size of their niche. 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Logarithmic Growth</a:t>
            </a:r>
            <a:r>
              <a:rPr lang="en-US" dirty="0" smtClean="0"/>
              <a:t>: this model is a more realistic predictor </a:t>
            </a:r>
            <a:br>
              <a:rPr lang="en-US" dirty="0" smtClean="0"/>
            </a:br>
            <a:r>
              <a:rPr lang="en-US" dirty="0" smtClean="0"/>
              <a:t>because it incorporates the carrying capacity of a habitat. </a:t>
            </a:r>
          </a:p>
          <a:p>
            <a:pPr lvl="1"/>
            <a:r>
              <a:rPr lang="en-US" dirty="0" smtClean="0"/>
              <a:t>Logarithmic growth exhibits an S-curve when graphed as the </a:t>
            </a:r>
            <a:br>
              <a:rPr lang="en-US" dirty="0" smtClean="0"/>
            </a:br>
            <a:r>
              <a:rPr lang="en-US" dirty="0" smtClean="0"/>
              <a:t>population size approaches the carrying capacity of the </a:t>
            </a:r>
            <a:br>
              <a:rPr lang="en-US" dirty="0" smtClean="0"/>
            </a:br>
            <a:r>
              <a:rPr lang="en-US" dirty="0" smtClean="0"/>
              <a:t>habitat. </a:t>
            </a:r>
          </a:p>
          <a:p>
            <a:pPr lvl="1"/>
            <a:r>
              <a:rPr lang="en-US" dirty="0" smtClean="0"/>
              <a:t>As populations reach the carrying capacity, fewer resources </a:t>
            </a:r>
            <a:br>
              <a:rPr lang="en-US" dirty="0" smtClean="0"/>
            </a:br>
            <a:r>
              <a:rPr lang="en-US" dirty="0" smtClean="0"/>
              <a:t>are available per individual of a species, reducing their </a:t>
            </a:r>
            <a:br>
              <a:rPr lang="en-US" dirty="0" smtClean="0"/>
            </a:br>
            <a:r>
              <a:rPr lang="en-US" dirty="0" smtClean="0"/>
              <a:t>growth and reproductive rates. </a:t>
            </a:r>
          </a:p>
          <a:p>
            <a:pPr lvl="1"/>
            <a:r>
              <a:rPr lang="en-US" dirty="0" smtClean="0"/>
              <a:t>However, while this is a more accurate predictor of </a:t>
            </a:r>
            <a:br>
              <a:rPr lang="en-US" dirty="0" smtClean="0"/>
            </a:br>
            <a:r>
              <a:rPr lang="en-US" dirty="0" smtClean="0"/>
              <a:t>population growth, most populations fluctuate wildly, </a:t>
            </a:r>
            <a:br>
              <a:rPr lang="en-US" dirty="0" smtClean="0"/>
            </a:br>
            <a:r>
              <a:rPr lang="en-US" dirty="0" smtClean="0"/>
              <a:t>especially if a population has boom and bust cycles of </a:t>
            </a:r>
            <a:br>
              <a:rPr lang="en-US" dirty="0" smtClean="0"/>
            </a:br>
            <a:r>
              <a:rPr lang="en-US" dirty="0" smtClean="0"/>
              <a:t>population growth.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89058" y="6648826"/>
            <a:ext cx="15392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4"/>
              </a:rPr>
              <a:t>Source: www.tutorvista.com</a:t>
            </a:r>
            <a:r>
              <a:rPr lang="en-US" sz="900" i="1" dirty="0" smtClean="0">
                <a:solidFill>
                  <a:srgbClr val="999999"/>
                </a:solidFill>
              </a:rPr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124036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by Overharvesting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Overharvesting (or overhunting or overexploitation) is one of the main causes of human-caused extinction.</a:t>
            </a:r>
          </a:p>
          <a:p>
            <a:pPr lvl="1"/>
            <a:r>
              <a:rPr lang="en-US" dirty="0" smtClean="0"/>
              <a:t>Overharvesting is perhaps the easiest-to-understand cause of extinction: overharvesting occurs when more individuals of a species are taken through hunting, fishing, or trapping (or other means) than can be replenished through the reproductive rate of that species. </a:t>
            </a:r>
          </a:p>
          <a:p>
            <a:pPr lvl="1"/>
            <a:r>
              <a:rPr lang="en-US" dirty="0" smtClean="0"/>
              <a:t>For example, if a game preserve has 10 deer, and at most 5 fawns survive per year, you cannot shoot more than 5 deer without causing a local extinction of those deer. </a:t>
            </a:r>
          </a:p>
          <a:p>
            <a:pPr lvl="1"/>
            <a:endParaRPr lang="en-US" dirty="0"/>
          </a:p>
          <a:p>
            <a:r>
              <a:rPr lang="en-US" dirty="0" smtClean="0"/>
              <a:t>While overharvesting is not the biggest </a:t>
            </a:r>
            <a:br>
              <a:rPr lang="en-US" dirty="0" smtClean="0"/>
            </a:br>
            <a:r>
              <a:rPr lang="en-US" dirty="0" smtClean="0"/>
              <a:t>source of human-caused extinction, it </a:t>
            </a:r>
            <a:br>
              <a:rPr lang="en-US" dirty="0" smtClean="0"/>
            </a:br>
            <a:r>
              <a:rPr lang="en-US" dirty="0" smtClean="0"/>
              <a:t>does represent one of the top four causes </a:t>
            </a:r>
            <a:br>
              <a:rPr lang="en-US" dirty="0" smtClean="0"/>
            </a:br>
            <a:r>
              <a:rPr lang="en-US" dirty="0" smtClean="0"/>
              <a:t>(along with habitat loss, pollution, and </a:t>
            </a:r>
            <a:br>
              <a:rPr lang="en-US" dirty="0" smtClean="0"/>
            </a:br>
            <a:r>
              <a:rPr lang="en-US" dirty="0" smtClean="0"/>
              <a:t>invasive species).</a:t>
            </a:r>
          </a:p>
          <a:p>
            <a:pPr lvl="1"/>
            <a:r>
              <a:rPr lang="en-US" dirty="0" smtClean="0"/>
              <a:t>A key job of wildlife managers is to ensure </a:t>
            </a:r>
            <a:br>
              <a:rPr lang="en-US" dirty="0" smtClean="0"/>
            </a:br>
            <a:r>
              <a:rPr lang="en-US" dirty="0" smtClean="0"/>
              <a:t>that large enough populations of species </a:t>
            </a:r>
            <a:br>
              <a:rPr lang="en-US" dirty="0" smtClean="0"/>
            </a:br>
            <a:r>
              <a:rPr lang="en-US" dirty="0" smtClean="0"/>
              <a:t>exist to allow for a species’ continued survival.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59" r="10059"/>
          <a:stretch/>
        </p:blipFill>
        <p:spPr>
          <a:xfrm>
            <a:off x="5791200" y="3733800"/>
            <a:ext cx="2819400" cy="2962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7600" y="6627168"/>
            <a:ext cx="10903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4"/>
              </a:rPr>
              <a:t>Source: edeify.com</a:t>
            </a:r>
            <a:r>
              <a:rPr lang="en-US" sz="900" i="1" dirty="0" smtClean="0">
                <a:solidFill>
                  <a:srgbClr val="999999"/>
                </a:solidFill>
              </a:rPr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3225198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 and r-selection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Many species of wildlife exhibit density-dependent selection patterns that make the  logistic growth model possible. </a:t>
            </a:r>
          </a:p>
          <a:p>
            <a:pPr lvl="1"/>
            <a:r>
              <a:rPr lang="en-US" dirty="0" smtClean="0"/>
              <a:t>When populations of a species are high, these environmental conditions will favor traits that enable an organism to survive with few resources.</a:t>
            </a:r>
          </a:p>
          <a:p>
            <a:pPr lvl="2"/>
            <a:r>
              <a:rPr lang="en-US" dirty="0" smtClean="0"/>
              <a:t>For example, when bluegill populations in a lake are too high, these conditions will favor smaller fish with low reproductive rates. </a:t>
            </a:r>
          </a:p>
          <a:p>
            <a:pPr lvl="1"/>
            <a:r>
              <a:rPr lang="en-US" dirty="0" smtClean="0"/>
              <a:t>When populations of a species are low, these conditions favor traits such as large body size and higher reproductive rates. </a:t>
            </a:r>
          </a:p>
          <a:p>
            <a:pPr lvl="2"/>
            <a:r>
              <a:rPr lang="en-US" dirty="0" smtClean="0"/>
              <a:t>This is why larger bucks tend to be found where deer populations are lower (all other factors being equal). </a:t>
            </a:r>
          </a:p>
          <a:p>
            <a:pPr lvl="2"/>
            <a:endParaRPr lang="en-US" dirty="0"/>
          </a:p>
          <a:p>
            <a:r>
              <a:rPr lang="en-US" dirty="0" smtClean="0"/>
              <a:t>Selection for traits that enable a species to thrive at high-population conditions is called </a:t>
            </a:r>
            <a:r>
              <a:rPr lang="en-US" u="sng" dirty="0" smtClean="0"/>
              <a:t>K-selection.</a:t>
            </a:r>
            <a:endParaRPr lang="en-US" dirty="0" smtClean="0"/>
          </a:p>
          <a:p>
            <a:pPr lvl="1"/>
            <a:r>
              <a:rPr lang="en-US" dirty="0" smtClean="0"/>
              <a:t>K is the symbol used in population equations for carrying capacities. </a:t>
            </a:r>
          </a:p>
          <a:p>
            <a:pPr lvl="1"/>
            <a:r>
              <a:rPr lang="en-US" dirty="0" smtClean="0"/>
              <a:t>K-selection occurs as the species </a:t>
            </a:r>
            <a:br>
              <a:rPr lang="en-US" dirty="0" smtClean="0"/>
            </a:br>
            <a:r>
              <a:rPr lang="en-US" dirty="0" smtClean="0"/>
              <a:t>approaches the carrying capacity.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Selection for traits that enable a species </a:t>
            </a:r>
            <a:br>
              <a:rPr lang="en-US" dirty="0" smtClean="0"/>
            </a:br>
            <a:r>
              <a:rPr lang="en-US" dirty="0" smtClean="0"/>
              <a:t>to thrive at low population conditions is 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u="sng" dirty="0" smtClean="0"/>
              <a:t>r-selection.</a:t>
            </a:r>
          </a:p>
          <a:p>
            <a:pPr lvl="1"/>
            <a:r>
              <a:rPr lang="en-US" dirty="0" smtClean="0"/>
              <a:t>r refers to the rate of increase in the same</a:t>
            </a:r>
            <a:br>
              <a:rPr lang="en-US" dirty="0" smtClean="0"/>
            </a:br>
            <a:r>
              <a:rPr lang="en-US" dirty="0" smtClean="0"/>
              <a:t>population equations. </a:t>
            </a:r>
          </a:p>
          <a:p>
            <a:pPr lvl="1"/>
            <a:r>
              <a:rPr lang="en-US" dirty="0" smtClean="0"/>
              <a:t>r-selection occurs when a species has little </a:t>
            </a:r>
            <a:br>
              <a:rPr lang="en-US" dirty="0" smtClean="0"/>
            </a:br>
            <a:r>
              <a:rPr lang="en-US" dirty="0" smtClean="0"/>
              <a:t>competition in its niche.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4379282"/>
            <a:ext cx="4495800" cy="23427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6703368"/>
            <a:ext cx="14141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4"/>
              </a:rPr>
              <a:t>Source: fp1.centurytel.net</a:t>
            </a:r>
            <a:r>
              <a:rPr lang="en-US" sz="900" i="1" dirty="0" smtClean="0">
                <a:solidFill>
                  <a:srgbClr val="999999"/>
                </a:solidFill>
              </a:rPr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3625090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population growth rate of some species of wildlife will change as the population level changes.</a:t>
            </a:r>
          </a:p>
          <a:p>
            <a:pPr lvl="1"/>
            <a:r>
              <a:rPr lang="en-US" dirty="0" smtClean="0"/>
              <a:t>Resource limitation in populations at the carrying capacity can reduce reproduction. </a:t>
            </a:r>
          </a:p>
          <a:p>
            <a:pPr lvl="2"/>
            <a:r>
              <a:rPr lang="en-US" dirty="0" smtClean="0"/>
              <a:t>Often reproduction is one of the first functions to be shut down by an animal’s body during episodes of malnutrition. </a:t>
            </a:r>
          </a:p>
          <a:p>
            <a:pPr lvl="2"/>
            <a:r>
              <a:rPr lang="en-US" dirty="0" smtClean="0"/>
              <a:t>For example, many species of songbirds will lay fewer eggs when food is more scarce.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Resource limitation and large population size can also increase the susceptibility of an organism to predation.</a:t>
            </a:r>
          </a:p>
          <a:p>
            <a:pPr lvl="2"/>
            <a:r>
              <a:rPr lang="en-US" dirty="0" smtClean="0"/>
              <a:t>For example, trout often concentrate their </a:t>
            </a:r>
            <a:br>
              <a:rPr lang="en-US" dirty="0" smtClean="0"/>
            </a:br>
            <a:r>
              <a:rPr lang="en-US" dirty="0" smtClean="0"/>
              <a:t>feeding on insects with the highest population </a:t>
            </a:r>
            <a:br>
              <a:rPr lang="en-US" dirty="0" smtClean="0"/>
            </a:br>
            <a:r>
              <a:rPr lang="en-US" dirty="0" smtClean="0"/>
              <a:t>because they require less energy to acquire.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Intra-species territoriality and aggression can</a:t>
            </a:r>
            <a:br>
              <a:rPr lang="en-US" dirty="0" smtClean="0"/>
            </a:br>
            <a:r>
              <a:rPr lang="en-US" dirty="0" smtClean="0"/>
              <a:t>also increase at higher populations. </a:t>
            </a:r>
          </a:p>
          <a:p>
            <a:pPr lvl="2"/>
            <a:r>
              <a:rPr lang="en-US" dirty="0" smtClean="0"/>
              <a:t>For example, wood frogs will utilize cannibalism </a:t>
            </a:r>
            <a:br>
              <a:rPr lang="en-US" dirty="0" smtClean="0"/>
            </a:br>
            <a:r>
              <a:rPr lang="en-US" dirty="0" smtClean="0"/>
              <a:t>at high populations.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14" r="22857"/>
          <a:stretch/>
        </p:blipFill>
        <p:spPr>
          <a:xfrm>
            <a:off x="5867400" y="4206949"/>
            <a:ext cx="2438400" cy="2651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6298" y="6650435"/>
            <a:ext cx="20730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4"/>
              </a:rPr>
              <a:t>Source: www.flyfishingfromscratch.com</a:t>
            </a:r>
            <a:r>
              <a:rPr lang="en-US" sz="900" i="1" dirty="0" smtClean="0">
                <a:solidFill>
                  <a:srgbClr val="999999"/>
                </a:solidFill>
              </a:rPr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20314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and Predation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While species of wildlife with high populations can self-regulate to an extent through negative feedback, often human intervention is necessary. </a:t>
            </a:r>
          </a:p>
          <a:p>
            <a:pPr lvl="1"/>
            <a:r>
              <a:rPr lang="en-US" dirty="0" smtClean="0"/>
              <a:t>Often a species will continue to increase their population until they have exhausted their niche. This could cause the local extinction of other species in that niche.</a:t>
            </a:r>
          </a:p>
          <a:p>
            <a:pPr lvl="1"/>
            <a:r>
              <a:rPr lang="en-US" dirty="0" smtClean="0"/>
              <a:t>Furthermore, some species are </a:t>
            </a:r>
            <a:r>
              <a:rPr lang="en-US" u="sng" dirty="0" smtClean="0"/>
              <a:t>density-independent</a:t>
            </a:r>
            <a:r>
              <a:rPr lang="en-US" dirty="0" smtClean="0"/>
              <a:t> and do not exhibit traits that reduce their population at the carrying capacity.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contagious disease may also provide reason for wildlife managers to decide to lower a species’ population. </a:t>
            </a:r>
          </a:p>
          <a:p>
            <a:pPr lvl="1"/>
            <a:r>
              <a:rPr lang="en-US" dirty="0" smtClean="0"/>
              <a:t>For example, when Chronic Wasting Disease was found in southern Wisconsin, state wildlife managers used additional hunting seasons to lower the population.</a:t>
            </a:r>
          </a:p>
          <a:p>
            <a:pPr lvl="1"/>
            <a:r>
              <a:rPr lang="en-US" dirty="0" smtClean="0"/>
              <a:t>This worked to slow the spread of the disease </a:t>
            </a:r>
            <a:br>
              <a:rPr lang="en-US" dirty="0" smtClean="0"/>
            </a:br>
            <a:r>
              <a:rPr lang="en-US" dirty="0" smtClean="0"/>
              <a:t>throughout the state, allowing the population </a:t>
            </a:r>
            <a:br>
              <a:rPr lang="en-US" dirty="0" smtClean="0"/>
            </a:br>
            <a:r>
              <a:rPr lang="en-US" dirty="0" smtClean="0"/>
              <a:t>to increase after the disease had regressed. </a:t>
            </a:r>
          </a:p>
          <a:p>
            <a:pPr lvl="1"/>
            <a:endParaRPr lang="en-US" dirty="0"/>
          </a:p>
          <a:p>
            <a:r>
              <a:rPr lang="en-US" dirty="0" smtClean="0"/>
              <a:t>In some cases wildlife managers may want to </a:t>
            </a:r>
            <a:br>
              <a:rPr lang="en-US" dirty="0" smtClean="0"/>
            </a:br>
            <a:r>
              <a:rPr lang="en-US" dirty="0" smtClean="0"/>
              <a:t>ensure that some populations of species remain </a:t>
            </a:r>
            <a:br>
              <a:rPr lang="en-US" dirty="0" smtClean="0"/>
            </a:br>
            <a:r>
              <a:rPr lang="en-US" dirty="0" smtClean="0"/>
              <a:t>are always as low as possible.</a:t>
            </a:r>
          </a:p>
          <a:p>
            <a:pPr lvl="1"/>
            <a:r>
              <a:rPr lang="en-US" dirty="0" smtClean="0"/>
              <a:t>This is especially true of invasive species.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8287" y="4319981"/>
            <a:ext cx="3885713" cy="2514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8287" y="6627168"/>
            <a:ext cx="16802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4"/>
              </a:rPr>
              <a:t>Source: www.wisconsinlab.com</a:t>
            </a:r>
            <a:r>
              <a:rPr lang="en-US" sz="900" i="1" dirty="0" smtClean="0">
                <a:solidFill>
                  <a:srgbClr val="999999"/>
                </a:solidFill>
              </a:rPr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18446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Wildlife managers must take extra precaution to ensure that populations of some species are kept at sufficient levels, possibly even at the expense of the populations of other species. </a:t>
            </a:r>
          </a:p>
          <a:p>
            <a:pPr lvl="1"/>
            <a:r>
              <a:rPr lang="en-US" dirty="0" smtClean="0"/>
              <a:t>This is particularly true of keystone species in a habitat.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keystone species </a:t>
            </a:r>
            <a:r>
              <a:rPr lang="en-US" dirty="0" smtClean="0"/>
              <a:t>is a species that is not necessarily abundant in a habitat but does exert a strong control on the structure and function of an ecosystem through their ecological niche. </a:t>
            </a:r>
          </a:p>
          <a:p>
            <a:pPr lvl="1"/>
            <a:r>
              <a:rPr lang="en-US" dirty="0" smtClean="0"/>
              <a:t>This phenomenon was first observed in 1963 in an experiment involving sea starts and mussels. </a:t>
            </a:r>
          </a:p>
          <a:p>
            <a:pPr lvl="2"/>
            <a:r>
              <a:rPr lang="en-US" dirty="0" smtClean="0"/>
              <a:t>When the sea stars were removed from a habitat, the populations of mussels took over the tidal pools and through competition eliminated most other species. </a:t>
            </a:r>
          </a:p>
          <a:p>
            <a:pPr lvl="2"/>
            <a:r>
              <a:rPr lang="en-US" dirty="0" smtClean="0"/>
              <a:t>Without the sea stars as predators, the ecosystem eventually collapsed.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American bison also exhibit keystone characteristics.</a:t>
            </a:r>
          </a:p>
          <a:p>
            <a:pPr lvl="1"/>
            <a:r>
              <a:rPr lang="en-US" dirty="0" smtClean="0"/>
              <a:t>Bison regulate the biodiversity of prairie grasses; </a:t>
            </a:r>
            <a:br>
              <a:rPr lang="en-US" dirty="0" smtClean="0"/>
            </a:br>
            <a:r>
              <a:rPr lang="en-US" dirty="0" smtClean="0"/>
              <a:t>when bison graze on grasses, they allow later-</a:t>
            </a:r>
            <a:br>
              <a:rPr lang="en-US" dirty="0" smtClean="0"/>
            </a:br>
            <a:r>
              <a:rPr lang="en-US" dirty="0" smtClean="0"/>
              <a:t>blooming flowers to emerge.</a:t>
            </a:r>
          </a:p>
          <a:p>
            <a:pPr lvl="1"/>
            <a:r>
              <a:rPr lang="en-US" dirty="0" smtClean="0"/>
              <a:t>Bison ensure soil fertility through their manure. </a:t>
            </a:r>
          </a:p>
          <a:p>
            <a:pPr lvl="1"/>
            <a:r>
              <a:rPr lang="en-US" dirty="0" smtClean="0"/>
              <a:t>Bison create small wetland habitats by creating </a:t>
            </a:r>
            <a:br>
              <a:rPr lang="en-US" dirty="0" smtClean="0"/>
            </a:br>
            <a:r>
              <a:rPr lang="en-US" dirty="0" smtClean="0"/>
              <a:t>shallow depressions that fill with water during rains</a:t>
            </a:r>
            <a:br>
              <a:rPr lang="en-US" dirty="0" smtClean="0"/>
            </a:br>
            <a:r>
              <a:rPr lang="en-US" dirty="0" smtClean="0"/>
              <a:t>(which is necessary for the reproduction of many</a:t>
            </a:r>
            <a:br>
              <a:rPr lang="en-US" dirty="0" smtClean="0"/>
            </a:br>
            <a:r>
              <a:rPr lang="en-US" dirty="0" smtClean="0"/>
              <a:t>insects and amphibians)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endParaRPr lang="en-US" dirty="0" smtClean="0"/>
          </a:p>
          <a:p>
            <a:pPr lvl="1"/>
            <a:r>
              <a:rPr lang="en-US" dirty="0" smtClean="0"/>
              <a:t>Bison aid in the reproduction of many plants by </a:t>
            </a:r>
            <a:br>
              <a:rPr lang="en-US" dirty="0" smtClean="0"/>
            </a:br>
            <a:r>
              <a:rPr lang="en-US" dirty="0" smtClean="0"/>
              <a:t>spreading seeds and pollen.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99" r="9449"/>
          <a:stretch/>
        </p:blipFill>
        <p:spPr>
          <a:xfrm>
            <a:off x="5181600" y="3817938"/>
            <a:ext cx="3810000" cy="2935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48806" y="6583362"/>
            <a:ext cx="20441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4"/>
              </a:rPr>
              <a:t>Source: www.buffalofieldcampaign.org</a:t>
            </a:r>
            <a:r>
              <a:rPr lang="en-US" sz="900" i="1" dirty="0" smtClean="0">
                <a:solidFill>
                  <a:srgbClr val="999999"/>
                </a:solidFill>
              </a:rPr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17982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 smtClean="0"/>
              <a:t>Threatened &amp; Endangered Species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If the population of a species becomes too low, a state or federal wildlife agency may list that species as threatened or endangered. 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threatened species</a:t>
            </a:r>
            <a:r>
              <a:rPr lang="en-US" dirty="0" smtClean="0"/>
              <a:t> </a:t>
            </a:r>
            <a:r>
              <a:rPr lang="en-US" dirty="0"/>
              <a:t>means any species which is likely to become an endangered species within the foreseeable future throughout all or a significant portion of its range </a:t>
            </a:r>
            <a:r>
              <a:rPr lang="en-US" dirty="0" smtClean="0"/>
              <a:t>as </a:t>
            </a:r>
            <a:r>
              <a:rPr lang="en-US" dirty="0"/>
              <a:t>defined in the Endangered Species Act.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An </a:t>
            </a:r>
            <a:r>
              <a:rPr lang="en-US" u="sng" dirty="0" smtClean="0"/>
              <a:t>endangered species </a:t>
            </a:r>
            <a:r>
              <a:rPr lang="en-US" dirty="0" smtClean="0"/>
              <a:t>is an </a:t>
            </a:r>
            <a:r>
              <a:rPr lang="en-US" dirty="0"/>
              <a:t>animal or plant in danger of extinction within the foreseeable future throughout all or a significant portion of its range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Endangered Species Act of </a:t>
            </a:r>
            <a:r>
              <a:rPr lang="en-US" u="sng" dirty="0" smtClean="0"/>
              <a:t>1973</a:t>
            </a:r>
            <a:r>
              <a:rPr lang="en-US" b="1" dirty="0" smtClean="0"/>
              <a:t>: </a:t>
            </a:r>
            <a:r>
              <a:rPr lang="en-US" dirty="0" smtClean="0"/>
              <a:t>this federal legislation provides a legal mechanism to conserve ecosystems in which we find endangered </a:t>
            </a:r>
            <a:r>
              <a:rPr lang="en-US" dirty="0"/>
              <a:t>and threatened </a:t>
            </a:r>
            <a:r>
              <a:rPr lang="en-US" dirty="0" smtClean="0"/>
              <a:t>species, </a:t>
            </a:r>
            <a:r>
              <a:rPr lang="en-US" dirty="0"/>
              <a:t>and provide programs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conservation of those species,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order to prevent the extinction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native </a:t>
            </a:r>
            <a:r>
              <a:rPr lang="en-US" dirty="0" smtClean="0"/>
              <a:t>plants </a:t>
            </a:r>
            <a:r>
              <a:rPr lang="en-US" dirty="0"/>
              <a:t>and animals.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u="sng" dirty="0" smtClean="0"/>
              <a:t>Recovery</a:t>
            </a:r>
            <a:r>
              <a:rPr lang="en-US" b="1" dirty="0" smtClean="0"/>
              <a:t> </a:t>
            </a:r>
            <a:r>
              <a:rPr lang="en-US" dirty="0" smtClean="0"/>
              <a:t>is the process where an </a:t>
            </a:r>
            <a:br>
              <a:rPr lang="en-US" dirty="0" smtClean="0"/>
            </a:br>
            <a:r>
              <a:rPr lang="en-US" dirty="0" smtClean="0"/>
              <a:t>endangered </a:t>
            </a:r>
            <a:r>
              <a:rPr lang="en-US" dirty="0"/>
              <a:t>or threatened </a:t>
            </a:r>
            <a:r>
              <a:rPr lang="en-US" dirty="0" smtClean="0"/>
              <a:t>species’ </a:t>
            </a:r>
            <a:br>
              <a:rPr lang="en-US" dirty="0" smtClean="0"/>
            </a:br>
            <a:r>
              <a:rPr lang="en-US" dirty="0" smtClean="0"/>
              <a:t>population decline is slowed </a:t>
            </a:r>
            <a:r>
              <a:rPr lang="en-US" dirty="0"/>
              <a:t>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reversed</a:t>
            </a:r>
            <a:r>
              <a:rPr lang="en-US" dirty="0"/>
              <a:t>, or threats to its survival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removed, so </a:t>
            </a:r>
            <a:r>
              <a:rPr lang="en-US" dirty="0"/>
              <a:t>that </a:t>
            </a:r>
            <a:r>
              <a:rPr lang="en-US" dirty="0" smtClean="0"/>
              <a:t>the long-term </a:t>
            </a:r>
            <a:br>
              <a:rPr lang="en-US" dirty="0" smtClean="0"/>
            </a:br>
            <a:r>
              <a:rPr lang="en-US" dirty="0" smtClean="0"/>
              <a:t>survival of the species in </a:t>
            </a:r>
            <a:r>
              <a:rPr lang="en-US" dirty="0"/>
              <a:t>nature can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safeguarded.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3886200"/>
            <a:ext cx="4395728" cy="28709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92294" y="6400800"/>
            <a:ext cx="13420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4"/>
              </a:rPr>
              <a:t>Source: www.care2.com</a:t>
            </a:r>
            <a:r>
              <a:rPr lang="en-US" sz="900" i="1" dirty="0" smtClean="0">
                <a:solidFill>
                  <a:srgbClr val="999999"/>
                </a:solidFill>
              </a:rPr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451476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Enlisting the Public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Wildlife managers understand that because most habitat is owned privately, they must enlist the help of the public to ensure viable populations of wildlife remain throughout the country. </a:t>
            </a:r>
          </a:p>
          <a:p>
            <a:pPr lvl="1"/>
            <a:r>
              <a:rPr lang="en-US" dirty="0" smtClean="0"/>
              <a:t>Wildlife managers depend on private landowners to support wildlife populations through proper land management. </a:t>
            </a:r>
          </a:p>
          <a:p>
            <a:endParaRPr lang="en-US" dirty="0" smtClean="0"/>
          </a:p>
          <a:p>
            <a:r>
              <a:rPr lang="en-US" dirty="0" smtClean="0"/>
              <a:t>One way in which landowners are engaged to develop and maintain wildlife habitat is through the Conservation Reserve Program.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Conservation Reserve Program (CRP) is a land conservation program administered by the </a:t>
            </a:r>
            <a:r>
              <a:rPr lang="en-US" dirty="0">
                <a:hlinkClick r:id="rId3"/>
              </a:rPr>
              <a:t>Farm Service Agency (FSA)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exchange for a yearly rental payment,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farmers </a:t>
            </a:r>
            <a:r>
              <a:rPr lang="en-US" dirty="0"/>
              <a:t>enrolled in the program agree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remove environmentally sensitive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land </a:t>
            </a:r>
            <a:r>
              <a:rPr lang="en-US" dirty="0"/>
              <a:t>from agricultural production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plant species that will improve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environmental </a:t>
            </a:r>
            <a:r>
              <a:rPr lang="en-US" dirty="0"/>
              <a:t>health and quality. </a:t>
            </a:r>
            <a:endParaRPr lang="en-US" dirty="0" smtClean="0"/>
          </a:p>
          <a:p>
            <a:pPr lvl="1"/>
            <a:r>
              <a:rPr lang="en-US" dirty="0" smtClean="0"/>
              <a:t>Contracts </a:t>
            </a:r>
            <a:r>
              <a:rPr lang="en-US" dirty="0"/>
              <a:t>for land enrolled in CRP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10-15 years in length.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long-term goal of the program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to re-establish valuable land cover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help improve water quality, prevent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soil </a:t>
            </a:r>
            <a:r>
              <a:rPr lang="en-US" dirty="0"/>
              <a:t>erosion, and reduce loss of wildlife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habitat. </a:t>
            </a:r>
            <a:r>
              <a:rPr lang="en-US" sz="1400" i="1" dirty="0"/>
              <a:t>(source: </a:t>
            </a:r>
            <a:r>
              <a:rPr lang="en-US" sz="1400" i="1" dirty="0" smtClean="0"/>
              <a:t>www.fsa.usda.gov/FSA)</a:t>
            </a:r>
            <a:endParaRPr lang="en-US" sz="1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3505200"/>
            <a:ext cx="4343400" cy="3257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0980" y="6531918"/>
            <a:ext cx="18165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5"/>
              </a:rPr>
              <a:t>Source: minnesota.publicradio.org</a:t>
            </a:r>
            <a:r>
              <a:rPr lang="en-US" sz="900" i="1" dirty="0" smtClean="0">
                <a:solidFill>
                  <a:srgbClr val="999999"/>
                </a:solidFill>
              </a:rPr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241718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Bison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American Bison is a classic example of a species that nearly went extinct because of overhunting. </a:t>
            </a:r>
          </a:p>
          <a:p>
            <a:pPr lvl="1"/>
            <a:r>
              <a:rPr lang="en-US" dirty="0" smtClean="0"/>
              <a:t>Prior to European settlement in North America, an estimated 60 million bison were found from Alaska to Mexico. </a:t>
            </a:r>
          </a:p>
          <a:p>
            <a:pPr lvl="1"/>
            <a:r>
              <a:rPr lang="en-US" dirty="0" smtClean="0"/>
              <a:t>By 1890, less than 1000 individual bison remained due to widespread hunting, and the influence of railroads and the US government. </a:t>
            </a:r>
          </a:p>
          <a:p>
            <a:pPr lvl="1"/>
            <a:r>
              <a:rPr lang="en-US" dirty="0" smtClean="0"/>
              <a:t>Due to the depend for bison pelts, and an </a:t>
            </a:r>
            <a:br>
              <a:rPr lang="en-US" dirty="0" smtClean="0"/>
            </a:br>
            <a:r>
              <a:rPr lang="en-US" dirty="0" smtClean="0"/>
              <a:t>intentional plan to exterminate the bison </a:t>
            </a:r>
            <a:br>
              <a:rPr lang="en-US" dirty="0" smtClean="0"/>
            </a:br>
            <a:r>
              <a:rPr lang="en-US" dirty="0" smtClean="0"/>
              <a:t>by the US government (in order to destroy </a:t>
            </a:r>
            <a:br>
              <a:rPr lang="en-US" dirty="0" smtClean="0"/>
            </a:br>
            <a:r>
              <a:rPr lang="en-US" dirty="0" smtClean="0"/>
              <a:t>the livelihood of American Indians), the </a:t>
            </a:r>
            <a:br>
              <a:rPr lang="en-US" dirty="0" smtClean="0"/>
            </a:br>
            <a:r>
              <a:rPr lang="en-US" dirty="0" smtClean="0"/>
              <a:t>bison very nearly was completely lost.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Today the bison is still listed as endangered </a:t>
            </a:r>
            <a:br>
              <a:rPr lang="en-US" dirty="0" smtClean="0"/>
            </a:br>
            <a:r>
              <a:rPr lang="en-US" dirty="0" smtClean="0"/>
              <a:t>by the US. </a:t>
            </a:r>
          </a:p>
          <a:p>
            <a:pPr lvl="1"/>
            <a:r>
              <a:rPr lang="en-US" dirty="0" smtClean="0"/>
              <a:t>Only through strong conservation efforts by </a:t>
            </a:r>
            <a:br>
              <a:rPr lang="en-US" dirty="0" smtClean="0"/>
            </a:br>
            <a:r>
              <a:rPr lang="en-US" dirty="0" smtClean="0"/>
              <a:t>individuals such as Teddy Roosevelt has the </a:t>
            </a:r>
            <a:br>
              <a:rPr lang="en-US" dirty="0" smtClean="0"/>
            </a:br>
            <a:r>
              <a:rPr lang="en-US" dirty="0" smtClean="0"/>
              <a:t>bison been brought back from the brink of </a:t>
            </a:r>
            <a:br>
              <a:rPr lang="en-US" dirty="0" smtClean="0"/>
            </a:br>
            <a:r>
              <a:rPr lang="en-US" dirty="0" smtClean="0"/>
              <a:t>extinction.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4" r="24507"/>
          <a:stretch/>
        </p:blipFill>
        <p:spPr>
          <a:xfrm>
            <a:off x="5638800" y="3276600"/>
            <a:ext cx="2743200" cy="327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45813" y="6497412"/>
            <a:ext cx="11416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4"/>
              </a:rPr>
              <a:t>Source; craized.com</a:t>
            </a:r>
            <a:r>
              <a:rPr lang="en-US" sz="900" i="1" dirty="0" smtClean="0">
                <a:solidFill>
                  <a:srgbClr val="999999"/>
                </a:solidFill>
              </a:rPr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164230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Passenger Pigeon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passenger pigeon was once had one of the largest populations of any bird on the planet. </a:t>
            </a:r>
          </a:p>
          <a:p>
            <a:pPr lvl="1"/>
            <a:r>
              <a:rPr lang="en-US" dirty="0" smtClean="0"/>
              <a:t>Passenger pigeon individuals are believed to have made up 25-40% of all birds in the US totaling 3-5 billion birds when Europeans discovered America. </a:t>
            </a:r>
          </a:p>
          <a:p>
            <a:pPr lvl="1"/>
            <a:r>
              <a:rPr lang="en-US" dirty="0" smtClean="0"/>
              <a:t>The passenger pigeon had flocks so large that at times they completely blocked out the sun during their migrations. </a:t>
            </a:r>
          </a:p>
          <a:p>
            <a:pPr lvl="1"/>
            <a:r>
              <a:rPr lang="en-US" dirty="0" smtClean="0"/>
              <a:t>A single nesting area in Wisconsin covered 850 square miles and contained 136 million birds. </a:t>
            </a:r>
          </a:p>
          <a:p>
            <a:pPr lvl="1"/>
            <a:r>
              <a:rPr lang="en-US" dirty="0" smtClean="0"/>
              <a:t>The passenger pigeon’s number began to decline as hunters began netting and shooting the birds to sell in city markets.</a:t>
            </a:r>
          </a:p>
          <a:p>
            <a:pPr lvl="2"/>
            <a:r>
              <a:rPr lang="en-US" dirty="0" smtClean="0"/>
              <a:t>In Michigan in 1878, it was recorded that 50,000 birds were harvested per day for five months. </a:t>
            </a:r>
          </a:p>
          <a:p>
            <a:pPr lvl="1"/>
            <a:endParaRPr lang="en-US" dirty="0"/>
          </a:p>
          <a:p>
            <a:r>
              <a:rPr lang="en-US" dirty="0" smtClean="0"/>
              <a:t>Within a matter of decades, one of the most numerous species on </a:t>
            </a:r>
            <a:br>
              <a:rPr lang="en-US" dirty="0" smtClean="0"/>
            </a:br>
            <a:r>
              <a:rPr lang="en-US" dirty="0" smtClean="0"/>
              <a:t>the planet would be completely extinct. </a:t>
            </a:r>
          </a:p>
          <a:p>
            <a:pPr lvl="1"/>
            <a:r>
              <a:rPr lang="en-US" dirty="0" smtClean="0"/>
              <a:t>The last passenger pigeon died in the Cincinnati Zoo in 1914. </a:t>
            </a:r>
          </a:p>
          <a:p>
            <a:pPr lvl="1"/>
            <a:r>
              <a:rPr lang="en-US" dirty="0" smtClean="0"/>
              <a:t>Prior to the extinction, no one believed that humans could cause a </a:t>
            </a:r>
            <a:br>
              <a:rPr lang="en-US" dirty="0" smtClean="0"/>
            </a:br>
            <a:r>
              <a:rPr lang="en-US" dirty="0" smtClean="0"/>
              <a:t>species with such an enormous population to go extinct.</a:t>
            </a:r>
          </a:p>
          <a:p>
            <a:pPr lvl="1"/>
            <a:r>
              <a:rPr lang="en-US" dirty="0" smtClean="0"/>
              <a:t>The passenger pigeon remains a powerful example of the impact </a:t>
            </a:r>
            <a:br>
              <a:rPr lang="en-US" dirty="0" smtClean="0"/>
            </a:br>
            <a:r>
              <a:rPr lang="en-US" dirty="0" smtClean="0"/>
              <a:t>that can occur from unregulated harvesting by humans. </a:t>
            </a:r>
          </a:p>
          <a:p>
            <a:pPr lvl="1"/>
            <a:endParaRPr lang="en-US" dirty="0"/>
          </a:p>
          <a:p>
            <a:r>
              <a:rPr lang="en-US" dirty="0" smtClean="0"/>
              <a:t>Wildlife management exists to ensure that examples like the bison </a:t>
            </a:r>
            <a:br>
              <a:rPr lang="en-US" dirty="0" smtClean="0"/>
            </a:br>
            <a:r>
              <a:rPr lang="en-US" dirty="0" smtClean="0"/>
              <a:t>and passenger pigeon do not continue to occur.</a:t>
            </a:r>
          </a:p>
          <a:p>
            <a:pPr lvl="1"/>
            <a:r>
              <a:rPr lang="en-US" dirty="0" smtClean="0"/>
              <a:t>Wildlife managers work to ensure that populations of wildlife remain </a:t>
            </a:r>
            <a:br>
              <a:rPr lang="en-US" dirty="0" smtClean="0"/>
            </a:br>
            <a:r>
              <a:rPr lang="en-US" dirty="0" smtClean="0"/>
              <a:t>at sustainable levels.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648075"/>
            <a:ext cx="2095500" cy="3057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0400" y="6634663"/>
            <a:ext cx="15376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latin typeface="arial" panose="020B0604020202020204" pitchFamily="34" charset="0"/>
                <a:hlinkClick r:id="rId4"/>
              </a:rPr>
              <a:t>Source: www.thestory.org</a:t>
            </a:r>
            <a:r>
              <a:rPr lang="en-US" sz="900" i="1" dirty="0" smtClean="0">
                <a:latin typeface="arial" panose="020B0604020202020204" pitchFamily="34" charset="0"/>
              </a:rPr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263079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Game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Aldo Leopold (considered the founder of the science of wildlife management) defined </a:t>
            </a:r>
            <a:r>
              <a:rPr lang="en-US" dirty="0" smtClean="0"/>
              <a:t>wildlife management </a:t>
            </a:r>
            <a:r>
              <a:rPr lang="en-US" dirty="0" smtClean="0"/>
              <a:t>as “the </a:t>
            </a:r>
            <a:r>
              <a:rPr lang="en-US" dirty="0"/>
              <a:t>art of making land produce sustained annual crops of wild game for recreational </a:t>
            </a:r>
            <a:r>
              <a:rPr lang="en-US" dirty="0" smtClean="0"/>
              <a:t>use”.</a:t>
            </a:r>
          </a:p>
          <a:p>
            <a:pPr lvl="1"/>
            <a:r>
              <a:rPr lang="en-US" dirty="0" smtClean="0"/>
              <a:t>Today we define </a:t>
            </a:r>
            <a:r>
              <a:rPr lang="en-US" u="sng" dirty="0" smtClean="0"/>
              <a:t>wildlife management</a:t>
            </a:r>
            <a:r>
              <a:rPr lang="en-US" dirty="0" smtClean="0"/>
              <a:t> as the application of the science of ecology in order to benefit both wildlife and human needs. </a:t>
            </a:r>
          </a:p>
          <a:p>
            <a:pPr lvl="1"/>
            <a:r>
              <a:rPr lang="en-US" dirty="0" smtClean="0"/>
              <a:t>Wildlife management seeks to balance the needs of wildlife with the needs of human populations to ensure the continued </a:t>
            </a:r>
            <a:br>
              <a:rPr lang="en-US" dirty="0" smtClean="0"/>
            </a:br>
            <a:r>
              <a:rPr lang="en-US" dirty="0" smtClean="0"/>
              <a:t>existence of wildlife species in the environment. </a:t>
            </a:r>
          </a:p>
          <a:p>
            <a:endParaRPr lang="en-US" dirty="0"/>
          </a:p>
          <a:p>
            <a:r>
              <a:rPr lang="en-US" u="sng" dirty="0" smtClean="0"/>
              <a:t>Wildlife</a:t>
            </a:r>
            <a:r>
              <a:rPr lang="en-US" dirty="0" smtClean="0"/>
              <a:t>, by definition, are </a:t>
            </a:r>
            <a:r>
              <a:rPr lang="en-US" dirty="0"/>
              <a:t>u</a:t>
            </a:r>
            <a:r>
              <a:rPr lang="en-US" dirty="0" smtClean="0"/>
              <a:t>ndomesticated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free-ranging </a:t>
            </a:r>
            <a:r>
              <a:rPr lang="en-US" dirty="0"/>
              <a:t>terrestrial </a:t>
            </a:r>
            <a:r>
              <a:rPr lang="en-US" dirty="0" smtClean="0"/>
              <a:t>vertebrates.</a:t>
            </a:r>
          </a:p>
          <a:p>
            <a:pPr lvl="1"/>
            <a:r>
              <a:rPr lang="en-US" dirty="0" smtClean="0"/>
              <a:t>This includes fish</a:t>
            </a:r>
            <a:r>
              <a:rPr lang="en-US" dirty="0"/>
              <a:t>, birds, mammals, reptiles,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amphibians.</a:t>
            </a:r>
          </a:p>
          <a:p>
            <a:pPr lvl="1"/>
            <a:r>
              <a:rPr lang="en-US" dirty="0" smtClean="0"/>
              <a:t>Wildlife managers can affect wildlife </a:t>
            </a:r>
            <a:br>
              <a:rPr lang="en-US" dirty="0" smtClean="0"/>
            </a:br>
            <a:r>
              <a:rPr lang="en-US" dirty="0" smtClean="0"/>
              <a:t>populations through activities such as setting </a:t>
            </a:r>
            <a:br>
              <a:rPr lang="en-US" dirty="0" smtClean="0"/>
            </a:br>
            <a:r>
              <a:rPr lang="en-US" dirty="0" smtClean="0"/>
              <a:t>game limits, building and maintaining habitat, </a:t>
            </a:r>
            <a:br>
              <a:rPr lang="en-US" dirty="0" smtClean="0"/>
            </a:br>
            <a:r>
              <a:rPr lang="en-US" dirty="0" smtClean="0"/>
              <a:t>controlling invasive species, adjusting the flow </a:t>
            </a:r>
            <a:br>
              <a:rPr lang="en-US" dirty="0" smtClean="0"/>
            </a:br>
            <a:r>
              <a:rPr lang="en-US" dirty="0" smtClean="0"/>
              <a:t>of rivers and streams,  public education, and </a:t>
            </a:r>
            <a:br>
              <a:rPr lang="en-US" dirty="0" smtClean="0"/>
            </a:br>
            <a:r>
              <a:rPr lang="en-US" dirty="0" smtClean="0"/>
              <a:t>other methods.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95" t="11351" r="7895" b="23075"/>
          <a:stretch/>
        </p:blipFill>
        <p:spPr>
          <a:xfrm>
            <a:off x="5486400" y="3133164"/>
            <a:ext cx="2971800" cy="34962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7500" y="6579614"/>
            <a:ext cx="15376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4"/>
              </a:rPr>
              <a:t>Source: www.allposters.com</a:t>
            </a:r>
            <a:r>
              <a:rPr lang="en-US" sz="900" i="1" dirty="0" smtClean="0">
                <a:solidFill>
                  <a:srgbClr val="999999"/>
                </a:solidFill>
              </a:rPr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408371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Manage Wildlife?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many who would argue that human interference only worsens problems for wildlife populations.</a:t>
            </a:r>
          </a:p>
          <a:p>
            <a:pPr lvl="1"/>
            <a:r>
              <a:rPr lang="en-US" dirty="0" smtClean="0"/>
              <a:t>This is the basis for </a:t>
            </a:r>
            <a:r>
              <a:rPr lang="en-US" u="sng" dirty="0" smtClean="0"/>
              <a:t>passive habitat management</a:t>
            </a:r>
            <a:r>
              <a:rPr lang="en-US" dirty="0" smtClean="0"/>
              <a:t>, in which an area of land is left untouched by human activity. </a:t>
            </a:r>
          </a:p>
          <a:p>
            <a:pPr lvl="1"/>
            <a:r>
              <a:rPr lang="en-US" dirty="0" smtClean="0"/>
              <a:t>While this often sounds appealing, an unmanaged habitat is not necessarily a healthy habitat. </a:t>
            </a:r>
          </a:p>
          <a:p>
            <a:pPr lvl="1"/>
            <a:endParaRPr lang="en-US" dirty="0"/>
          </a:p>
          <a:p>
            <a:r>
              <a:rPr lang="en-US" dirty="0" smtClean="0"/>
              <a:t>However, is a species has a population so low that they are at risk of extinction, human intervention may be the only way to save a species. </a:t>
            </a:r>
          </a:p>
          <a:p>
            <a:pPr lvl="1"/>
            <a:r>
              <a:rPr lang="en-US" dirty="0" smtClean="0"/>
              <a:t>In order to prevent permanent ecological damage, human intervention is sometimes necessary. </a:t>
            </a:r>
          </a:p>
          <a:p>
            <a:pPr lvl="1"/>
            <a:endParaRPr lang="en-US" dirty="0"/>
          </a:p>
          <a:p>
            <a:r>
              <a:rPr lang="en-US" dirty="0" smtClean="0"/>
              <a:t>Furthermore, unmanaged populations of </a:t>
            </a:r>
            <a:br>
              <a:rPr lang="en-US" dirty="0" smtClean="0"/>
            </a:br>
            <a:r>
              <a:rPr lang="en-US" dirty="0" smtClean="0"/>
              <a:t>wildlife often experience ‘boom and bust’ </a:t>
            </a:r>
            <a:br>
              <a:rPr lang="en-US" dirty="0" smtClean="0"/>
            </a:br>
            <a:r>
              <a:rPr lang="en-US" dirty="0" smtClean="0"/>
              <a:t>cycles in their populations. </a:t>
            </a:r>
          </a:p>
          <a:p>
            <a:pPr lvl="1"/>
            <a:r>
              <a:rPr lang="en-US" dirty="0"/>
              <a:t>The populations of most wildlife do not remain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consistent</a:t>
            </a:r>
            <a:r>
              <a:rPr lang="en-US" dirty="0"/>
              <a:t>.  These population levels usually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fluctuate </a:t>
            </a:r>
            <a:r>
              <a:rPr lang="en-US" dirty="0"/>
              <a:t>between high and low extremes. 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267200"/>
            <a:ext cx="3238904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82718" y="6378315"/>
            <a:ext cx="18421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D6D6D6"/>
                </a:solidFill>
                <a:hlinkClick r:id="rId4"/>
              </a:rPr>
              <a:t>Source: www.washingtonpost.com</a:t>
            </a:r>
            <a:r>
              <a:rPr lang="en-US" sz="900" dirty="0" smtClean="0">
                <a:solidFill>
                  <a:srgbClr val="999999"/>
                </a:solidFill>
              </a:rPr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122669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Boom and Bust cycles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/>
            <a:r>
              <a:rPr lang="en-US" dirty="0"/>
              <a:t>Many wildlife populations will naturally follow a </a:t>
            </a:r>
            <a:r>
              <a:rPr lang="en-US" u="sng" dirty="0"/>
              <a:t>Boom and Bust </a:t>
            </a:r>
            <a:r>
              <a:rPr lang="en-US" u="sng" dirty="0" smtClean="0"/>
              <a:t>cycle</a:t>
            </a:r>
            <a:r>
              <a:rPr lang="en-US" dirty="0" smtClean="0"/>
              <a:t>.</a:t>
            </a:r>
          </a:p>
          <a:p>
            <a:pPr marL="342900" lvl="1"/>
            <a:r>
              <a:rPr lang="en-US" dirty="0" smtClean="0"/>
              <a:t>This is  where the </a:t>
            </a:r>
            <a:r>
              <a:rPr lang="en-US" dirty="0"/>
              <a:t>population will continue to increase until a species has exceeded its carrying </a:t>
            </a:r>
            <a:r>
              <a:rPr lang="en-US" dirty="0" smtClean="0"/>
              <a:t>capacity.</a:t>
            </a:r>
          </a:p>
          <a:p>
            <a:pPr marL="342900" lvl="1"/>
            <a:r>
              <a:rPr lang="en-US" dirty="0" smtClean="0"/>
              <a:t>When this occurs </a:t>
            </a:r>
            <a:r>
              <a:rPr lang="en-US" dirty="0"/>
              <a:t>the population will experience a crash resulting in the loss of many individuals and a plummet in that </a:t>
            </a:r>
            <a:r>
              <a:rPr lang="en-US" dirty="0" smtClean="0"/>
              <a:t>species’ </a:t>
            </a:r>
            <a:r>
              <a:rPr lang="en-US" dirty="0"/>
              <a:t>population. </a:t>
            </a:r>
            <a:br>
              <a:rPr lang="en-US" dirty="0"/>
            </a:br>
            <a:endParaRPr lang="en-US" dirty="0" smtClean="0"/>
          </a:p>
          <a:p>
            <a:pPr marL="45720"/>
            <a:r>
              <a:rPr lang="en-US" dirty="0" smtClean="0"/>
              <a:t>Boom and Bust cycles are detrimental </a:t>
            </a:r>
            <a:br>
              <a:rPr lang="en-US" dirty="0" smtClean="0"/>
            </a:br>
            <a:r>
              <a:rPr lang="en-US" dirty="0" smtClean="0"/>
              <a:t>both to the species in which it is </a:t>
            </a:r>
            <a:br>
              <a:rPr lang="en-US" dirty="0" smtClean="0"/>
            </a:br>
            <a:r>
              <a:rPr lang="en-US" dirty="0" smtClean="0"/>
              <a:t>occurring and the habitat where that </a:t>
            </a:r>
            <a:br>
              <a:rPr lang="en-US" dirty="0" smtClean="0"/>
            </a:br>
            <a:r>
              <a:rPr lang="en-US" dirty="0" smtClean="0"/>
              <a:t>species is found. </a:t>
            </a:r>
          </a:p>
          <a:p>
            <a:pPr marL="342900" lvl="1"/>
            <a:r>
              <a:rPr lang="en-US" dirty="0" smtClean="0"/>
              <a:t>Individuals of a species will usually </a:t>
            </a:r>
            <a:br>
              <a:rPr lang="en-US" dirty="0" smtClean="0"/>
            </a:br>
            <a:r>
              <a:rPr lang="en-US" dirty="0" smtClean="0"/>
              <a:t>experience high rates of disease and </a:t>
            </a:r>
            <a:br>
              <a:rPr lang="en-US" dirty="0" smtClean="0"/>
            </a:br>
            <a:r>
              <a:rPr lang="en-US" dirty="0" smtClean="0"/>
              <a:t>starvation after a boom in their population. </a:t>
            </a:r>
          </a:p>
          <a:p>
            <a:pPr marL="342900" lvl="1"/>
            <a:r>
              <a:rPr lang="en-US" dirty="0" smtClean="0"/>
              <a:t>The habitat in which they are found will </a:t>
            </a:r>
            <a:br>
              <a:rPr lang="en-US" dirty="0" smtClean="0"/>
            </a:br>
            <a:r>
              <a:rPr lang="en-US" dirty="0" smtClean="0"/>
              <a:t>often be degraded by a boom population </a:t>
            </a:r>
            <a:br>
              <a:rPr lang="en-US" dirty="0" smtClean="0"/>
            </a:br>
            <a:r>
              <a:rPr lang="en-US" dirty="0" smtClean="0"/>
              <a:t>of the species.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000"/>
          <a:stretch/>
        </p:blipFill>
        <p:spPr>
          <a:xfrm>
            <a:off x="5181600" y="3276600"/>
            <a:ext cx="3962400" cy="34611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2600" y="6467946"/>
            <a:ext cx="11881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4"/>
              </a:rPr>
              <a:t>Source: mff.dsisd.net</a:t>
            </a:r>
            <a:r>
              <a:rPr lang="en-US" sz="900" i="1" dirty="0" smtClean="0">
                <a:solidFill>
                  <a:srgbClr val="999999"/>
                </a:solidFill>
              </a:rPr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378963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</a:t>
            </a:r>
            <a:r>
              <a:rPr lang="en-US" dirty="0" smtClean="0"/>
              <a:t>primary goal </a:t>
            </a:r>
            <a:r>
              <a:rPr lang="en-US" dirty="0"/>
              <a:t>of wildlife management is to keep the population low enough through hunting or other measures to ensure that a boom and bust cycle does not occur. </a:t>
            </a:r>
          </a:p>
          <a:p>
            <a:pPr lvl="1"/>
            <a:r>
              <a:rPr lang="en-US" dirty="0"/>
              <a:t>This reduces the impact on the habitat vegetation while also reducing long-term suffering by individuals of a species. </a:t>
            </a:r>
            <a:endParaRPr lang="en-US" dirty="0" smtClean="0"/>
          </a:p>
          <a:p>
            <a:pPr lvl="1"/>
            <a:r>
              <a:rPr lang="en-US" u="sng" dirty="0" smtClean="0"/>
              <a:t>Active Management </a:t>
            </a:r>
            <a:r>
              <a:rPr lang="en-US" dirty="0" smtClean="0"/>
              <a:t>involves the use of human activity to ensure that species of wildlife remain at healthy population levels. 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sz="2400" dirty="0" smtClean="0"/>
              <a:t>There are two </a:t>
            </a:r>
            <a:r>
              <a:rPr lang="en-US" sz="2400" dirty="0"/>
              <a:t>approaches to active management strategies:</a:t>
            </a:r>
          </a:p>
          <a:p>
            <a:pPr lvl="1"/>
            <a:r>
              <a:rPr lang="en-US" u="sng" dirty="0"/>
              <a:t>Species Richness Approach</a:t>
            </a:r>
            <a:r>
              <a:rPr lang="en-US" dirty="0"/>
              <a:t>: managing a habitat to maximize overall biodiversity.</a:t>
            </a:r>
          </a:p>
          <a:p>
            <a:pPr lvl="2"/>
            <a:r>
              <a:rPr lang="en-US" dirty="0"/>
              <a:t>This is a more ecologically-sound method; the higher the biodiversity, the more secure and sustainable a habitat will be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u="sng" dirty="0"/>
              <a:t>Featured-species approach</a:t>
            </a:r>
            <a:r>
              <a:rPr lang="en-US" dirty="0"/>
              <a:t>: this is where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biologist or landowner bases their decisions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the needs of a specific species. </a:t>
            </a:r>
          </a:p>
          <a:p>
            <a:pPr lvl="2"/>
            <a:r>
              <a:rPr lang="en-US" dirty="0"/>
              <a:t>This sometimes is done by private landowners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trophy game.</a:t>
            </a:r>
          </a:p>
          <a:p>
            <a:pPr lvl="2"/>
            <a:r>
              <a:rPr lang="en-US" dirty="0"/>
              <a:t>It can also be done to ensure population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increases for </a:t>
            </a:r>
            <a:r>
              <a:rPr lang="en-US" dirty="0"/>
              <a:t>threatened game.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1628" y="4515786"/>
            <a:ext cx="3143912" cy="23422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4200" y="6654650"/>
            <a:ext cx="15985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D6D6D6"/>
                </a:solidFill>
                <a:hlinkClick r:id="rId4"/>
              </a:rPr>
              <a:t>Source: soundwaves.usgs.gov</a:t>
            </a:r>
            <a:r>
              <a:rPr lang="en-US" sz="900" dirty="0" smtClean="0">
                <a:solidFill>
                  <a:srgbClr val="999999"/>
                </a:solidFill>
              </a:rPr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253917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Focuses of Wildlife </a:t>
            </a:r>
            <a:r>
              <a:rPr lang="en-US" dirty="0" err="1" smtClean="0"/>
              <a:t>Mgmt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Wildlife management has three key focuses: </a:t>
            </a:r>
          </a:p>
          <a:p>
            <a:pPr lvl="1"/>
            <a:r>
              <a:rPr lang="en-US" dirty="0" smtClean="0"/>
              <a:t>One focus pertains to actions that directly impact wildlife. </a:t>
            </a:r>
          </a:p>
          <a:p>
            <a:pPr lvl="2"/>
            <a:r>
              <a:rPr lang="en-US" dirty="0" smtClean="0"/>
              <a:t>For example, establishing a deer hunting season has a direct impact on a deer population.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The second pertains to management of habitat. </a:t>
            </a:r>
          </a:p>
          <a:p>
            <a:pPr lvl="2"/>
            <a:r>
              <a:rPr lang="en-US" dirty="0" smtClean="0"/>
              <a:t>This is probably the most important focus, as it has the most wide-ranging impact on the living species of an area.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The final area of focus is managing and maintaining a positive relationship with people who are affected by, use, or are  involved with wildlife or habitat in an area.</a:t>
            </a:r>
          </a:p>
          <a:p>
            <a:pPr lvl="2"/>
            <a:r>
              <a:rPr lang="en-US" dirty="0" smtClean="0"/>
              <a:t>An obvious example is capturing poachers </a:t>
            </a:r>
            <a:br>
              <a:rPr lang="en-US" dirty="0" smtClean="0"/>
            </a:br>
            <a:r>
              <a:rPr lang="en-US" dirty="0" smtClean="0"/>
              <a:t>who might illegally take wildlife, threatening </a:t>
            </a:r>
            <a:br>
              <a:rPr lang="en-US" dirty="0" smtClean="0"/>
            </a:br>
            <a:r>
              <a:rPr lang="en-US" dirty="0" smtClean="0"/>
              <a:t>their population.</a:t>
            </a:r>
          </a:p>
          <a:p>
            <a:pPr lvl="2"/>
            <a:r>
              <a:rPr lang="en-US" dirty="0" smtClean="0"/>
              <a:t>This focus could also include activities such </a:t>
            </a:r>
            <a:br>
              <a:rPr lang="en-US" dirty="0" smtClean="0"/>
            </a:br>
            <a:r>
              <a:rPr lang="en-US" dirty="0" smtClean="0"/>
              <a:t>as public education, encouraging the wise </a:t>
            </a:r>
            <a:br>
              <a:rPr lang="en-US" dirty="0" smtClean="0"/>
            </a:br>
            <a:r>
              <a:rPr lang="en-US" dirty="0" smtClean="0"/>
              <a:t>use of natural resources, and preventing </a:t>
            </a:r>
            <a:br>
              <a:rPr lang="en-US" dirty="0" smtClean="0"/>
            </a:br>
            <a:r>
              <a:rPr lang="en-US" dirty="0" smtClean="0"/>
              <a:t>non-point pollution and other human-caused </a:t>
            </a:r>
            <a:br>
              <a:rPr lang="en-US" dirty="0" smtClean="0"/>
            </a:br>
            <a:r>
              <a:rPr lang="en-US" dirty="0" smtClean="0"/>
              <a:t>disturbances.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5" b="22049"/>
          <a:stretch/>
        </p:blipFill>
        <p:spPr>
          <a:xfrm>
            <a:off x="5715000" y="4343400"/>
            <a:ext cx="2286000" cy="236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6650902"/>
            <a:ext cx="20986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6D6D6"/>
                </a:solidFill>
                <a:hlinkClick r:id="rId4"/>
              </a:rPr>
              <a:t>Source: www.garyengbergoutdoors.com</a:t>
            </a:r>
            <a:r>
              <a:rPr lang="en-US" sz="900" i="1" dirty="0" smtClean="0">
                <a:solidFill>
                  <a:srgbClr val="999999"/>
                </a:solidFill>
              </a:rPr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3915376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758</TotalTime>
  <Words>1955</Words>
  <Application>Microsoft Office PowerPoint</Application>
  <PresentationFormat>On-screen Show (4:3)</PresentationFormat>
  <Paragraphs>268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Wildlife Management</vt:lpstr>
      <vt:lpstr>Extinction by Overharvesting</vt:lpstr>
      <vt:lpstr>The American Bison</vt:lpstr>
      <vt:lpstr>The Passenger Pigeon</vt:lpstr>
      <vt:lpstr>Role of Game Management</vt:lpstr>
      <vt:lpstr>Why Manage Wildlife? </vt:lpstr>
      <vt:lpstr>Boom and Bust cycles </vt:lpstr>
      <vt:lpstr>Wildlife Management</vt:lpstr>
      <vt:lpstr>3 Focuses of Wildlife Mgmt</vt:lpstr>
      <vt:lpstr>Activities of Wildlife Mgmt</vt:lpstr>
      <vt:lpstr>Determining Population</vt:lpstr>
      <vt:lpstr>Pheasant Example</vt:lpstr>
      <vt:lpstr>Mark Recapture Equation</vt:lpstr>
      <vt:lpstr>Management Decisions</vt:lpstr>
      <vt:lpstr>Carrying Capacities</vt:lpstr>
      <vt:lpstr>Carrying Capacities</vt:lpstr>
      <vt:lpstr>Population Factors</vt:lpstr>
      <vt:lpstr>Survivorship Curves</vt:lpstr>
      <vt:lpstr>Predicted Growth Models</vt:lpstr>
      <vt:lpstr>K- and r-selection</vt:lpstr>
      <vt:lpstr>Negative Feedback</vt:lpstr>
      <vt:lpstr>Disease and Predation</vt:lpstr>
      <vt:lpstr>Keystone Species</vt:lpstr>
      <vt:lpstr>Threatened &amp; Endangered Species</vt:lpstr>
      <vt:lpstr>Enlisting the Public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Management</dc:title>
  <dc:creator>WUHS</dc:creator>
  <cp:lastModifiedBy>Substitute Teachers</cp:lastModifiedBy>
  <cp:revision>94</cp:revision>
  <dcterms:created xsi:type="dcterms:W3CDTF">2013-07-24T23:45:17Z</dcterms:created>
  <dcterms:modified xsi:type="dcterms:W3CDTF">2013-08-25T18:26:14Z</dcterms:modified>
</cp:coreProperties>
</file>